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embeddedFontLst>
    <p:embeddedFont>
      <p:font typeface="Arimo" panose="020B0604020202020204" pitchFamily="34" charset="0"/>
      <p:regular r:id="rId20"/>
      <p:bold r:id="rId21"/>
      <p:italic r:id="rId22"/>
      <p:boldItalic r:id="rId23"/>
    </p:embeddedFont>
    <p:embeddedFont>
      <p:font typeface="Corbel" panose="020B0503020204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1" roundtripDataSignature="AMtx7miIND1LkKgTPCA+whQGFd+E7Pzu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14E0EE-AF3A-45D8-9EDE-8F3AF4A5BF72}">
  <a:tblStyle styleId="{FA14E0EE-AF3A-45D8-9EDE-8F3AF4A5BF72}" styleName="Table_0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</a:tcStyle>
    </a:band1H>
    <a:band2H>
      <a:tcTxStyle/>
      <a:tcStyle>
        <a:tcBdr/>
      </a:tcStyle>
    </a:band2H>
    <a:band1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1V>
    <a:band2V>
      <a:tcTxStyle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4F6B2A7-AEEA-4F54-8CB4-B5AC61B6C764}" styleName="Table_1">
    <a:wholeTbl>
      <a:tcTxStyle b="off" i="off">
        <a:font>
          <a:latin typeface="Corbel"/>
          <a:ea typeface="Corbel"/>
          <a:cs typeface="Corbe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3E7"/>
          </a:solidFill>
        </a:fill>
      </a:tcStyle>
    </a:wholeTbl>
    <a:band1H>
      <a:tcTxStyle/>
      <a:tcStyle>
        <a:tcBdr/>
        <a:fill>
          <a:solidFill>
            <a:srgbClr val="E0E5CB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5CB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orbel"/>
          <a:ea typeface="Corbel"/>
          <a:cs typeface="Corbe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orbel"/>
          <a:ea typeface="Corbel"/>
          <a:cs typeface="Corbe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/>
    <p:restoredTop sz="85678"/>
  </p:normalViewPr>
  <p:slideViewPr>
    <p:cSldViewPr snapToGrid="0" snapToObjects="1">
      <p:cViewPr varScale="1">
        <p:scale>
          <a:sx n="86" d="100"/>
          <a:sy n="86" d="100"/>
        </p:scale>
        <p:origin x="1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ad61cb610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6ad61cb610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Removed the animal shelter from the label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Precision TP/TP+FP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Recall (Sensitivity) TP\Positive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2" name="Google Shape;1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5bc4ec1b3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5bc4ec1b3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False negative error rate is 15%</a:t>
            </a: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5bc4ec1b3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5bc4ec1b3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Boosting, Naive B, NTEE, newly classification, excluded, set up the new benchmark, comparison analysis, difference groups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ad61cb610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ad61cb610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6ad61cb610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6ad61cb610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5bc4ec1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5bc4ec1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5bc4ec1b3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5bc4ec1b3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5bc4ec1b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65bc4ec1b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2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sz="6000" b="1" cap="none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4pPr>
            <a:lvl5pPr lvl="4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None/>
              <a:defRPr sz="1500"/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None/>
              <a:defRPr sz="1500"/>
            </a:lvl9pPr>
          </a:lstStyle>
          <a:p>
            <a:endParaRPr/>
          </a:p>
        </p:txBody>
      </p:sp>
      <p:sp>
        <p:nvSpPr>
          <p:cNvPr id="16" name="Google Shape;16;p12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lvl="1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lvl="2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lvl="3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lvl="4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lvl="5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lvl="6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lvl="7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lvl="8" indent="0" algn="r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" name="Google Shape;19;p12"/>
          <p:cNvCxnSpPr/>
          <p:nvPr/>
        </p:nvCxnSpPr>
        <p:spPr>
          <a:xfrm>
            <a:off x="1483995" y="3733800"/>
            <a:ext cx="6172201" cy="0"/>
          </a:xfrm>
          <a:prstGeom prst="straightConnector1">
            <a:avLst/>
          </a:prstGeom>
          <a:noFill/>
          <a:ln w="100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2540278" y="374374"/>
            <a:ext cx="4038600" cy="7404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4710112" y="2595563"/>
            <a:ext cx="5410200" cy="1743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938212" y="681038"/>
            <a:ext cx="5410200" cy="557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3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3"/>
          <p:cNvSpPr txBox="1"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1pPr>
            <a:lvl2pPr marL="914400" lvl="1" indent="-32004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440"/>
              <a:buChar char="•"/>
              <a:defRPr/>
            </a:lvl2pPr>
            <a:lvl3pPr marL="1371600" lvl="2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3pPr>
            <a:lvl4pPr marL="1828800" lvl="3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4pPr>
            <a:lvl5pPr marL="2286000" lvl="4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5pPr>
            <a:lvl6pPr marL="2743200" lvl="5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6pPr>
            <a:lvl7pPr marL="3200400" lvl="6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7pPr>
            <a:lvl8pPr marL="3657600" lvl="7" indent="-32004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/>
            </a:lvl8pPr>
            <a:lvl9pPr marL="4114800" lvl="8" indent="-32004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44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4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4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5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  <a:defRPr sz="6000" b="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08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84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84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6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16"/>
          <p:cNvCxnSpPr/>
          <p:nvPr/>
        </p:nvCxnSpPr>
        <p:spPr>
          <a:xfrm>
            <a:off x="1485900" y="4020408"/>
            <a:ext cx="6172201" cy="0"/>
          </a:xfrm>
          <a:prstGeom prst="straightConnector1">
            <a:avLst/>
          </a:prstGeom>
          <a:noFill/>
          <a:ln w="100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1"/>
          </p:nvPr>
        </p:nvSpPr>
        <p:spPr>
          <a:xfrm>
            <a:off x="857250" y="2057399"/>
            <a:ext cx="35661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242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20"/>
              <a:buChar char="•"/>
              <a:defRPr sz="1650"/>
            </a:lvl1pPr>
            <a:lvl2pPr marL="914400" lvl="1" indent="-3048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Char char="•"/>
              <a:defRPr sz="1500"/>
            </a:lvl2pPr>
            <a:lvl3pPr marL="1371600" lvl="2" indent="-29718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80"/>
              <a:buChar char="•"/>
              <a:defRPr sz="1350"/>
            </a:lvl3pPr>
            <a:lvl4pPr marL="1828800" lvl="3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4pPr>
            <a:lvl5pPr marL="2286000" lvl="4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5pPr>
            <a:lvl6pPr marL="2743200" lvl="5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6pPr>
            <a:lvl7pPr marL="3200400" lvl="6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7pPr>
            <a:lvl8pPr marL="3657600" lvl="7" indent="-28955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8pPr>
            <a:lvl9pPr marL="4114800" lvl="8" indent="-289559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60"/>
              <a:buChar char="•"/>
              <a:defRPr sz="1200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2"/>
          </p:nvPr>
        </p:nvSpPr>
        <p:spPr>
          <a:xfrm>
            <a:off x="4700709" y="2057400"/>
            <a:ext cx="35661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242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20"/>
              <a:buChar char="•"/>
              <a:defRPr sz="1650"/>
            </a:lvl1pPr>
            <a:lvl2pPr marL="914400" lvl="1" indent="-3048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Char char="•"/>
              <a:defRPr sz="1500"/>
            </a:lvl2pPr>
            <a:lvl3pPr marL="1371600" lvl="2" indent="-29718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80"/>
              <a:buChar char="•"/>
              <a:defRPr sz="1350"/>
            </a:lvl3pPr>
            <a:lvl4pPr marL="1828800" lvl="3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4pPr>
            <a:lvl5pPr marL="2286000" lvl="4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5pPr>
            <a:lvl6pPr marL="2743200" lvl="5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6pPr>
            <a:lvl7pPr marL="3200400" lvl="6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7pPr>
            <a:lvl8pPr marL="3657600" lvl="7" indent="-28955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8pPr>
            <a:lvl9pPr marL="4114800" lvl="8" indent="-289559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60"/>
              <a:buChar char="•"/>
              <a:defRPr sz="1200"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body" idx="2"/>
          </p:nvPr>
        </p:nvSpPr>
        <p:spPr>
          <a:xfrm>
            <a:off x="857250" y="2721483"/>
            <a:ext cx="356616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242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20"/>
              <a:buChar char="•"/>
              <a:defRPr sz="1650"/>
            </a:lvl1pPr>
            <a:lvl2pPr marL="914400" lvl="1" indent="-3048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Char char="•"/>
              <a:defRPr sz="1500"/>
            </a:lvl2pPr>
            <a:lvl3pPr marL="1371600" lvl="2" indent="-29718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80"/>
              <a:buChar char="•"/>
              <a:defRPr sz="1350"/>
            </a:lvl3pPr>
            <a:lvl4pPr marL="1828800" lvl="3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4pPr>
            <a:lvl5pPr marL="2286000" lvl="4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5pPr>
            <a:lvl6pPr marL="2743200" lvl="5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6pPr>
            <a:lvl7pPr marL="3200400" lvl="6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7pPr>
            <a:lvl8pPr marL="3657600" lvl="7" indent="-28955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8pPr>
            <a:lvl9pPr marL="4114800" lvl="8" indent="-289559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60"/>
              <a:buChar char="•"/>
              <a:defRPr sz="1200"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body" idx="3"/>
          </p:nvPr>
        </p:nvSpPr>
        <p:spPr>
          <a:xfrm>
            <a:off x="4701880" y="1999032"/>
            <a:ext cx="3566160" cy="777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4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8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60"/>
              <a:buNone/>
              <a:defRPr sz="1200" b="1"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4"/>
          </p:nvPr>
        </p:nvSpPr>
        <p:spPr>
          <a:xfrm>
            <a:off x="4701880" y="2719322"/>
            <a:ext cx="3566160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1242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20"/>
              <a:buChar char="•"/>
              <a:defRPr sz="1650"/>
            </a:lvl1pPr>
            <a:lvl2pPr marL="914400" lvl="1" indent="-3048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200"/>
              <a:buChar char="•"/>
              <a:defRPr sz="1500"/>
            </a:lvl2pPr>
            <a:lvl3pPr marL="1371600" lvl="2" indent="-29718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080"/>
              <a:buChar char="•"/>
              <a:defRPr sz="1350"/>
            </a:lvl3pPr>
            <a:lvl4pPr marL="1828800" lvl="3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4pPr>
            <a:lvl5pPr marL="2286000" lvl="4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5pPr>
            <a:lvl6pPr marL="2743200" lvl="5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6pPr>
            <a:lvl7pPr marL="3200400" lvl="6" indent="-28956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7pPr>
            <a:lvl8pPr marL="3657600" lvl="7" indent="-28955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960"/>
              <a:buChar char="•"/>
              <a:defRPr sz="1200"/>
            </a:lvl8pPr>
            <a:lvl9pPr marL="4114800" lvl="8" indent="-289559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960"/>
              <a:buChar char="•"/>
              <a:defRPr sz="1200"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bel"/>
              <a:buNone/>
              <a:defRPr sz="3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4129314" y="1097280"/>
            <a:ext cx="4149638" cy="4663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Char char="•"/>
              <a:defRPr sz="2400"/>
            </a:lvl1pPr>
            <a:lvl2pPr marL="914400" lvl="1" indent="-33528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1680"/>
              <a:buChar char="•"/>
              <a:defRPr sz="2100"/>
            </a:lvl2pPr>
            <a:lvl3pPr marL="1371600" lvl="2" indent="-320039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40"/>
              <a:buChar char="•"/>
              <a:defRPr sz="1800"/>
            </a:lvl3pPr>
            <a:lvl4pPr marL="1828800" lvl="3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500"/>
            </a:lvl4pPr>
            <a:lvl5pPr marL="2286000" lvl="4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500"/>
            </a:lvl5pPr>
            <a:lvl6pPr marL="2743200" lvl="5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500"/>
            </a:lvl6pPr>
            <a:lvl7pPr marL="3200400" lvl="6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500"/>
            </a:lvl7pPr>
            <a:lvl8pPr marL="3657600" lvl="7" indent="-3048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200"/>
              <a:buChar char="•"/>
              <a:defRPr sz="1500"/>
            </a:lvl8pPr>
            <a:lvl9pPr marL="4114800" lvl="8" indent="-3048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2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857250" y="2834640"/>
            <a:ext cx="283464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20"/>
              <a:buNone/>
              <a:defRPr sz="1275"/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bel"/>
              <a:buNone/>
              <a:defRPr sz="30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4019107" y="1069847"/>
            <a:ext cx="4257703" cy="4645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Corbel"/>
              <a:buNone/>
              <a:defRPr sz="21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680"/>
              <a:buFont typeface="Corbel"/>
              <a:buNone/>
              <a:defRPr sz="21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orbel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200"/>
              <a:buFont typeface="Corbel"/>
              <a:buNone/>
              <a:defRPr sz="1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857250" y="2834640"/>
            <a:ext cx="2834640" cy="288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20"/>
              <a:buNone/>
              <a:defRPr sz="1275"/>
            </a:lvl1pPr>
            <a:lvl2pPr marL="914400" lvl="1" indent="-228600" algn="l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72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600"/>
              <a:buNone/>
              <a:defRPr sz="750"/>
            </a:lvl3pPr>
            <a:lvl4pPr marL="1828800" lvl="3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4pPr>
            <a:lvl5pPr marL="2286000" lvl="4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540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540"/>
              <a:buNone/>
              <a:defRPr sz="675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  <a:defRPr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1"/>
          <p:cNvSpPr txBox="1"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rbel"/>
              <a:buChar char="•"/>
              <a:defRPr sz="2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914400" marR="0" lvl="1" indent="-32004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1440"/>
              <a:buFont typeface="Corbel"/>
              <a:buChar char="•"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1371600" marR="0" lvl="2" indent="-30988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280"/>
              <a:buFont typeface="Corbel"/>
              <a:buChar char="•"/>
              <a:defRPr sz="16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828800" marR="0" lvl="3" indent="-299719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2286000" marR="0" lvl="4" indent="-29972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2743200" marR="0" lvl="5" indent="-29972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3200400" marR="0" lvl="6" indent="-29972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657600" marR="0" lvl="7" indent="-29972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4114800" marR="0" lvl="8" indent="-29972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20"/>
              <a:buFont typeface="Corbel"/>
              <a:buChar char="•"/>
              <a:defRPr sz="14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9" name="Google Shape;9;p11"/>
          <p:cNvSpPr txBox="1">
            <a:spLocks noGrp="1"/>
          </p:cNvSpPr>
          <p:nvPr>
            <p:ph type="dt" idx="10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0" name="Google Shape;10;p11"/>
          <p:cNvSpPr txBox="1">
            <a:spLocks noGrp="1"/>
          </p:cNvSpPr>
          <p:nvPr>
            <p:ph type="ftr" idx="11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ldNum" idx="12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heejae.erica.lee@rutgers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hyperlink" Target="mailto:xw234@rutgers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RS_tax_form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orbel"/>
              <a:buNone/>
            </a:pPr>
            <a:r>
              <a:rPr lang="en-US" sz="3600" b="0"/>
              <a:t>DESIGNING A </a:t>
            </a:r>
            <a:r>
              <a:rPr lang="en-US" sz="3600" b="0">
                <a:solidFill>
                  <a:schemeClr val="accent2"/>
                </a:solidFill>
              </a:rPr>
              <a:t>CLASSIFYING SYSTEM</a:t>
            </a:r>
            <a:r>
              <a:rPr lang="en-US" sz="3600" b="0"/>
              <a:t> FOR </a:t>
            </a:r>
            <a:r>
              <a:rPr lang="en-US" sz="3600" b="0">
                <a:solidFill>
                  <a:schemeClr val="accent2"/>
                </a:solidFill>
              </a:rPr>
              <a:t>NON-PROFIT ORGANIZATION</a:t>
            </a:r>
            <a:r>
              <a:rPr lang="en-US" sz="3600" b="0"/>
              <a:t> </a:t>
            </a:r>
            <a:br>
              <a:rPr lang="en-US" sz="3600" b="0"/>
            </a:br>
            <a:r>
              <a:rPr lang="en-US" sz="3600" b="0"/>
              <a:t>WITH TEXTUAL CONTENTS IN THE </a:t>
            </a:r>
            <a:r>
              <a:rPr lang="en-US" sz="3600" b="0">
                <a:solidFill>
                  <a:schemeClr val="accent2"/>
                </a:solidFill>
              </a:rPr>
              <a:t>MISSION STATEMENT</a:t>
            </a:r>
            <a:endParaRPr/>
          </a:p>
        </p:txBody>
      </p:sp>
      <p:sp>
        <p:nvSpPr>
          <p:cNvPr id="89" name="Google Shape;89;p1"/>
          <p:cNvSpPr txBox="1"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927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750"/>
              <a:t>Heejae Lee* </a:t>
            </a:r>
            <a:endParaRPr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750" i="1"/>
              <a:t>Rutgers, The State University of New Jersey</a:t>
            </a:r>
            <a:endParaRPr sz="1750"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750"/>
              <a:t>Richard Dull</a:t>
            </a:r>
            <a:endParaRPr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750" i="1"/>
              <a:t>West Virginia University</a:t>
            </a:r>
            <a:endParaRPr sz="1750"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750"/>
              <a:t>Xinxin Wang</a:t>
            </a:r>
            <a:endParaRPr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-US" sz="1750" i="1"/>
              <a:t>Rutgers, The State University of New Jersey</a:t>
            </a:r>
            <a:endParaRPr sz="1750"/>
          </a:p>
          <a:p>
            <a:pPr marL="0" lvl="0" indent="0" algn="ctr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SzPts val="1008"/>
              <a:buNone/>
            </a:pPr>
            <a:endParaRPr sz="126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6ad61cb610_0_1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700" cy="135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Methodology (Cont’)</a:t>
            </a:r>
            <a:endParaRPr sz="4800"/>
          </a:p>
        </p:txBody>
      </p:sp>
      <p:sp>
        <p:nvSpPr>
          <p:cNvPr id="168" name="Google Shape;168;g6ad61cb610_0_1"/>
          <p:cNvSpPr txBox="1">
            <a:spLocks noGrp="1"/>
          </p:cNvSpPr>
          <p:nvPr>
            <p:ph type="body" idx="1"/>
          </p:nvPr>
        </p:nvSpPr>
        <p:spPr>
          <a:xfrm>
            <a:off x="857251" y="2057400"/>
            <a:ext cx="7404600" cy="403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8796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The list of keywords used for labeling</a:t>
            </a:r>
            <a:endParaRPr/>
          </a:p>
        </p:txBody>
      </p:sp>
      <p:graphicFrame>
        <p:nvGraphicFramePr>
          <p:cNvPr id="169" name="Google Shape;169;g6ad61cb610_0_1"/>
          <p:cNvGraphicFramePr/>
          <p:nvPr/>
        </p:nvGraphicFramePr>
        <p:xfrm>
          <a:off x="869695" y="2719263"/>
          <a:ext cx="7404600" cy="2609925"/>
        </p:xfrm>
        <a:graphic>
          <a:graphicData uri="http://schemas.openxmlformats.org/drawingml/2006/table">
            <a:tbl>
              <a:tblPr firstRow="1" bandRow="1">
                <a:noFill/>
                <a:tableStyleId>{94F6B2A7-AEEA-4F54-8CB4-B5AC61B6C764}</a:tableStyleId>
              </a:tblPr>
              <a:tblGrid>
                <a:gridCol w="1851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1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1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1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29725"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Keywords</a:t>
                      </a:r>
                      <a:endParaRPr sz="14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1175" marR="41175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0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affordable hous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temporary shelter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temporary hous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emergency shelter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group home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homeowner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low income homeown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low hous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low incom hous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rental hous</a:t>
                      </a:r>
                      <a:endParaRPr/>
                    </a:p>
                  </a:txBody>
                  <a:tcPr marL="41175" marR="411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home ownership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affordable home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apartment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low income home  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u="none" strike="noStrike" cap="none"/>
                        <a:t>home owner</a:t>
                      </a:r>
                      <a:endParaRPr sz="1400" u="none" strike="noStrike" cap="none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provide hous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residential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build home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living facilit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senior hous</a:t>
                      </a:r>
                      <a:endParaRPr/>
                    </a:p>
                  </a:txBody>
                  <a:tcPr marL="41175" marR="411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rbel"/>
                        <a:buNone/>
                      </a:pPr>
                      <a:r>
                        <a:rPr lang="en-US"/>
                        <a:t>family hous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rbel"/>
                        <a:buNone/>
                      </a:pPr>
                      <a:r>
                        <a:rPr lang="en-US"/>
                        <a:t>accessible hous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rbel"/>
                        <a:buNone/>
                      </a:pPr>
                      <a:r>
                        <a:rPr lang="en-US"/>
                        <a:t>housing for elder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rbel"/>
                        <a:buNone/>
                      </a:pPr>
                      <a:r>
                        <a:rPr lang="en-US"/>
                        <a:t>housing to elder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rbel"/>
                        <a:buNone/>
                      </a:pPr>
                      <a:r>
                        <a:rPr lang="en-US"/>
                        <a:t>housing for low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rbel"/>
                        <a:buNone/>
                      </a:pPr>
                      <a:r>
                        <a:rPr lang="en-US"/>
                        <a:t>rental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rbel"/>
                        <a:buNone/>
                      </a:pPr>
                      <a:r>
                        <a:rPr lang="en-US"/>
                        <a:t>housing facilit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rbel"/>
                        <a:buNone/>
                      </a:pPr>
                      <a:r>
                        <a:rPr lang="en-US"/>
                        <a:t>housing to disable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rbel"/>
                        <a:buNone/>
                      </a:pPr>
                      <a:r>
                        <a:rPr lang="en-US"/>
                        <a:t>homeless people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rbel"/>
                        <a:buNone/>
                      </a:pPr>
                      <a:r>
                        <a:rPr lang="en-US"/>
                        <a:t>section 8</a:t>
                      </a:r>
                      <a:endParaRPr/>
                    </a:p>
                  </a:txBody>
                  <a:tcPr marL="41175" marR="41175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low income elderly hous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housing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homeless famil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shelter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home maintenance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home repair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homelessness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*animals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*pets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*dogs</a:t>
                      </a:r>
                      <a:endParaRPr/>
                    </a:p>
                  </a:txBody>
                  <a:tcPr marL="41175" marR="411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sz="4800"/>
              <a:t>Result - </a:t>
            </a:r>
            <a:r>
              <a:rPr lang="en-US"/>
              <a:t>Classification Report </a:t>
            </a:r>
            <a:endParaRPr/>
          </a:p>
        </p:txBody>
      </p:sp>
      <p:graphicFrame>
        <p:nvGraphicFramePr>
          <p:cNvPr id="175" name="Google Shape;175;p6"/>
          <p:cNvGraphicFramePr/>
          <p:nvPr/>
        </p:nvGraphicFramePr>
        <p:xfrm>
          <a:off x="857279" y="2262760"/>
          <a:ext cx="7406675" cy="3048000"/>
        </p:xfrm>
        <a:graphic>
          <a:graphicData uri="http://schemas.openxmlformats.org/drawingml/2006/table">
            <a:tbl>
              <a:tblPr firstRow="1" firstCol="1" bandRow="1">
                <a:noFill/>
                <a:tableStyleId>{94F6B2A7-AEEA-4F54-8CB4-B5AC61B6C764}</a:tableStyleId>
              </a:tblPr>
              <a:tblGrid>
                <a:gridCol w="4107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0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4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2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Housing &amp; Shelter Organization?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Precision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Recall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F1-Score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95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Multinomial Naïve Bayesian 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2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No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0.98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0.95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0.96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2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Yes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0.</a:t>
                      </a:r>
                      <a:r>
                        <a:rPr lang="en-US" sz="2000"/>
                        <a:t>68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0.8</a:t>
                      </a:r>
                      <a:r>
                        <a:rPr lang="en-US" sz="2000"/>
                        <a:t>5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0.76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295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Boosting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2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No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0.98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0.99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0.99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2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Yes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0.9</a:t>
                      </a:r>
                      <a:r>
                        <a:rPr lang="en-US" sz="2000"/>
                        <a:t>5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0.8</a:t>
                      </a:r>
                      <a:r>
                        <a:rPr lang="en-US" sz="2000"/>
                        <a:t>7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0.9</a:t>
                      </a:r>
                      <a:r>
                        <a:rPr lang="en-US" sz="2000"/>
                        <a:t>1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2950">
                <a:tc gridSpan="4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NTEE code 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2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No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0.95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1.00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0.97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29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Yes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1.00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0.6</a:t>
                      </a:r>
                      <a:r>
                        <a:rPr lang="en-US" sz="2000"/>
                        <a:t>0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0.7</a:t>
                      </a:r>
                      <a:r>
                        <a:rPr lang="en-US" sz="2000"/>
                        <a:t>5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65bc4ec1b3_1_17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700" cy="135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sz="4800"/>
              <a:t>Result - </a:t>
            </a:r>
            <a:r>
              <a:rPr lang="en-US"/>
              <a:t>Confusion Matrix </a:t>
            </a:r>
            <a:endParaRPr/>
          </a:p>
        </p:txBody>
      </p:sp>
      <p:sp>
        <p:nvSpPr>
          <p:cNvPr id="181" name="Google Shape;181;g65bc4ec1b3_1_17"/>
          <p:cNvSpPr txBox="1">
            <a:spLocks noGrp="1"/>
          </p:cNvSpPr>
          <p:nvPr>
            <p:ph type="body" idx="1"/>
          </p:nvPr>
        </p:nvSpPr>
        <p:spPr>
          <a:xfrm>
            <a:off x="857251" y="2057400"/>
            <a:ext cx="7404600" cy="403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182" name="Google Shape;182;g65bc4ec1b3_1_17"/>
          <p:cNvGraphicFramePr/>
          <p:nvPr/>
        </p:nvGraphicFramePr>
        <p:xfrm>
          <a:off x="387950" y="2532278"/>
          <a:ext cx="8343200" cy="2139450"/>
        </p:xfrm>
        <a:graphic>
          <a:graphicData uri="http://schemas.openxmlformats.org/drawingml/2006/table">
            <a:tbl>
              <a:tblPr firstRow="1" firstCol="1" bandRow="1">
                <a:noFill/>
                <a:tableStyleId>{94F6B2A7-AEEA-4F54-8CB4-B5AC61B6C764}</a:tableStyleId>
              </a:tblPr>
              <a:tblGrid>
                <a:gridCol w="1501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6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5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6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90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54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361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713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 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Naïve Bayesian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</a:t>
                      </a:r>
                      <a:r>
                        <a:rPr lang="en-US" sz="2000" u="none" strike="noStrike" cap="none"/>
                        <a:t>oosting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NTEE code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3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           Predict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Label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No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Yes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Error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No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Yes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Error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No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Yes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chemeClr val="lt1"/>
                          </a:solidFill>
                        </a:rPr>
                        <a:t>Error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No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12</a:t>
                      </a:r>
                      <a:r>
                        <a:rPr lang="en-US" sz="2000"/>
                        <a:t>229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703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5%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12</a:t>
                      </a:r>
                      <a:r>
                        <a:rPr lang="en-US" sz="2000"/>
                        <a:t>857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75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0.6%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12932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0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0%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5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Yes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274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r>
                        <a:rPr lang="en-US" sz="2000"/>
                        <a:t>511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2000" b="1">
                          <a:solidFill>
                            <a:srgbClr val="FF0000"/>
                          </a:solidFill>
                        </a:rPr>
                        <a:t>5</a:t>
                      </a:r>
                      <a:r>
                        <a:rPr lang="en-US" sz="2000" b="1" u="none" strike="noStrike" cap="none">
                          <a:solidFill>
                            <a:srgbClr val="FF0000"/>
                          </a:solidFill>
                        </a:rPr>
                        <a:t>%</a:t>
                      </a:r>
                      <a:endParaRPr sz="2000" b="1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2</a:t>
                      </a:r>
                      <a:r>
                        <a:rPr lang="en-US" sz="2000"/>
                        <a:t>34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1</a:t>
                      </a:r>
                      <a:r>
                        <a:rPr lang="en-US" sz="2000"/>
                        <a:t>551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rgbClr val="FF0000"/>
                          </a:solidFill>
                        </a:rPr>
                        <a:t>1</a:t>
                      </a:r>
                      <a:r>
                        <a:rPr lang="en-US" sz="2000" b="1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sz="2000" b="1" u="none" strike="noStrike" cap="none">
                          <a:solidFill>
                            <a:srgbClr val="FF0000"/>
                          </a:solidFill>
                        </a:rPr>
                        <a:t>%</a:t>
                      </a:r>
                      <a:endParaRPr sz="2000" b="1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7</a:t>
                      </a:r>
                      <a:r>
                        <a:rPr lang="en-US" sz="2000"/>
                        <a:t>15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1070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>
                          <a:solidFill>
                            <a:srgbClr val="FF0000"/>
                          </a:solidFill>
                        </a:rPr>
                        <a:t>40</a:t>
                      </a:r>
                      <a:r>
                        <a:rPr lang="en-US" sz="2000" b="1" u="none" strike="noStrike" cap="none">
                          <a:solidFill>
                            <a:srgbClr val="FF0000"/>
                          </a:solidFill>
                        </a:rPr>
                        <a:t>%</a:t>
                      </a:r>
                      <a:endParaRPr sz="2000" b="1" u="none" strike="noStrike" cap="none">
                        <a:solidFill>
                          <a:srgbClr val="FF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g65bc4ec1b3_2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8625" y="5485549"/>
            <a:ext cx="1912575" cy="43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g65bc4ec1b3_2_3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700" cy="135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Result - </a:t>
            </a:r>
            <a:r>
              <a:rPr lang="en-US"/>
              <a:t>Comparison Analysis</a:t>
            </a:r>
            <a:endParaRPr/>
          </a:p>
        </p:txBody>
      </p:sp>
      <p:sp>
        <p:nvSpPr>
          <p:cNvPr id="189" name="Google Shape;189;g65bc4ec1b3_2_3"/>
          <p:cNvSpPr txBox="1">
            <a:spLocks noGrp="1"/>
          </p:cNvSpPr>
          <p:nvPr>
            <p:ph type="body" idx="1"/>
          </p:nvPr>
        </p:nvSpPr>
        <p:spPr>
          <a:xfrm>
            <a:off x="857251" y="2057400"/>
            <a:ext cx="7404600" cy="403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8796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Compare Three samples using independent T-test</a:t>
            </a:r>
            <a:endParaRPr sz="2400" dirty="0"/>
          </a:p>
          <a:p>
            <a:pPr marL="171450" lvl="0" indent="-187960" algn="l" rtl="0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Exclude if the revenue is smaller than $5000.00 </a:t>
            </a:r>
            <a:endParaRPr sz="2400" dirty="0"/>
          </a:p>
        </p:txBody>
      </p:sp>
      <p:graphicFrame>
        <p:nvGraphicFramePr>
          <p:cNvPr id="190" name="Google Shape;190;g65bc4ec1b3_2_3"/>
          <p:cNvGraphicFramePr/>
          <p:nvPr/>
        </p:nvGraphicFramePr>
        <p:xfrm>
          <a:off x="857500" y="3047056"/>
          <a:ext cx="7404100" cy="2926200"/>
        </p:xfrm>
        <a:graphic>
          <a:graphicData uri="http://schemas.openxmlformats.org/drawingml/2006/table">
            <a:tbl>
              <a:tblPr firstRow="1" firstCol="1" bandRow="1">
                <a:noFill/>
                <a:tableStyleId>{FA14E0EE-AF3A-45D8-9EDE-8F3AF4A5BF72}</a:tableStyleId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6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T-statistics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P-value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875"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Program efficiency</a:t>
                      </a:r>
                      <a:endParaRPr sz="1000" b="1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9875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Program Expenses divided by Total Expenses</a:t>
                      </a:r>
                      <a:endParaRPr sz="1000"/>
                    </a:p>
                  </a:txBody>
                  <a:tcPr marL="91450" marR="91450" marT="45725" marB="45725"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NTEE vs Boost</a:t>
                      </a:r>
                      <a:endParaRPr sz="1000"/>
                    </a:p>
                  </a:txBody>
                  <a:tcPr marL="91450" marR="91450" marT="45725" marB="457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2.1936</a:t>
                      </a:r>
                      <a:endParaRPr sz="1000"/>
                    </a:p>
                  </a:txBody>
                  <a:tcPr marL="91450" marR="91450" marT="45725" marB="457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0.0284*</a:t>
                      </a:r>
                      <a:endParaRPr sz="10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9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NTEE vs Naïve Bayesian</a:t>
                      </a:r>
                      <a:endParaRPr sz="1000"/>
                    </a:p>
                  </a:txBody>
                  <a:tcPr marL="91450" marR="91450" marT="45725" marB="457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2.5030</a:t>
                      </a:r>
                      <a:endParaRPr sz="1000"/>
                    </a:p>
                  </a:txBody>
                  <a:tcPr marL="91450" marR="91450" marT="45725" marB="457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0.0124*</a:t>
                      </a:r>
                      <a:endParaRPr sz="100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9875"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Public Support </a:t>
                      </a:r>
                      <a:endParaRPr sz="1000" b="1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9875">
                <a:tc row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Total Contribution by Total Revenue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NTEE vs Naïve Bayesian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-2.8644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0.0042*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9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NTEE vs Boost</a:t>
                      </a:r>
                      <a:endParaRPr sz="1000"/>
                    </a:p>
                  </a:txBody>
                  <a:tcPr marL="91450" marR="91450" marT="45725" marB="45725"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-3.116</a:t>
                      </a:r>
                      <a:endParaRPr sz="1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0.0019*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59875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solidFill>
                            <a:schemeClr val="dk1"/>
                          </a:solidFill>
                          <a:latin typeface="Corbel"/>
                          <a:ea typeface="Corbel"/>
                          <a:cs typeface="Corbel"/>
                          <a:sym typeface="Corbel"/>
                        </a:rPr>
                        <a:t>Program Revenue divide by Total Revenue</a:t>
                      </a:r>
                      <a:endParaRPr sz="1000" b="1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NTEE vs Naïve Bayesian</a:t>
                      </a:r>
                      <a:endParaRPr sz="1000"/>
                    </a:p>
                  </a:txBody>
                  <a:tcPr marL="91450" marR="91450" marT="45725" marB="457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4.6960</a:t>
                      </a:r>
                      <a:endParaRPr sz="1000"/>
                    </a:p>
                  </a:txBody>
                  <a:tcPr marL="91450" marR="91450" marT="45725" marB="457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0.0001*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98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NTEE vs Boost</a:t>
                      </a:r>
                      <a:endParaRPr sz="1000"/>
                    </a:p>
                  </a:txBody>
                  <a:tcPr marL="91450" marR="91450" marT="45725" marB="457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3.6938</a:t>
                      </a:r>
                      <a:endParaRPr sz="1000"/>
                    </a:p>
                  </a:txBody>
                  <a:tcPr marL="91450" marR="91450" marT="45725" marB="457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0.0002*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9875">
                <a:tc gridSpan="4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Financial Distress or Vulnerability</a:t>
                      </a:r>
                      <a:endParaRPr sz="1000" b="1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59875"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Profit Margin </a:t>
                      </a:r>
                      <a:endParaRPr sz="1000" b="1">
                        <a:solidFill>
                          <a:schemeClr val="dk1"/>
                        </a:solidFill>
                        <a:latin typeface="Corbel"/>
                        <a:ea typeface="Corbel"/>
                        <a:cs typeface="Corbel"/>
                        <a:sym typeface="Corbel"/>
                      </a:endParaRPr>
                    </a:p>
                  </a:txBody>
                  <a:tcPr marL="91450" marR="91450" marT="45725" marB="45725" anchor="ctr"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NTEE vs Naïve Bayesian</a:t>
                      </a:r>
                      <a:endParaRPr sz="1000"/>
                    </a:p>
                  </a:txBody>
                  <a:tcPr marL="91450" marR="91450" marT="45725" marB="457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-2.2097</a:t>
                      </a:r>
                      <a:endParaRPr sz="1000"/>
                    </a:p>
                  </a:txBody>
                  <a:tcPr marL="91450" marR="91450" marT="45725" marB="457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0.02725*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1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NTEE vs Boost</a:t>
                      </a:r>
                      <a:endParaRPr sz="1000"/>
                    </a:p>
                  </a:txBody>
                  <a:tcPr marL="91450" marR="91450" marT="45725" marB="457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-2.1618</a:t>
                      </a:r>
                      <a:endParaRPr sz="1000"/>
                    </a:p>
                  </a:txBody>
                  <a:tcPr marL="91450" marR="91450" marT="45725" marB="45725">
                    <a:lnL w="9525" cap="flat" cmpd="sng">
                      <a:solidFill>
                        <a:schemeClr val="accen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/>
                        <a:t>0.0308*</a:t>
                      </a:r>
                      <a:endParaRPr sz="1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sz="4800"/>
              <a:t>Result - summary</a:t>
            </a:r>
            <a:endParaRPr sz="4800"/>
          </a:p>
        </p:txBody>
      </p:sp>
      <p:sp>
        <p:nvSpPr>
          <p:cNvPr id="196" name="Google Shape;196;p8"/>
          <p:cNvSpPr txBox="1"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879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Boosting classifier and Naïve Bayesian classifier showed </a:t>
            </a:r>
            <a:r>
              <a:rPr lang="en-US" sz="2400" dirty="0">
                <a:solidFill>
                  <a:srgbClr val="FF0000"/>
                </a:solidFill>
              </a:rPr>
              <a:t>lower false positive rate</a:t>
            </a:r>
            <a:r>
              <a:rPr lang="en-US" sz="2400" dirty="0"/>
              <a:t> (13%, 15%, respectively) than NTEE (40%).</a:t>
            </a:r>
            <a:endParaRPr sz="2400" dirty="0"/>
          </a:p>
          <a:p>
            <a:pPr marL="171450" lvl="0" indent="-1879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Boosting classifier showed </a:t>
            </a:r>
            <a:r>
              <a:rPr lang="en-US" sz="2400" dirty="0">
                <a:solidFill>
                  <a:srgbClr val="FF0000"/>
                </a:solidFill>
              </a:rPr>
              <a:t>lower error rate</a:t>
            </a:r>
            <a:r>
              <a:rPr lang="en-US" sz="2400" dirty="0"/>
              <a:t> (higher accuracy rate) (2.5%) than Naïve Bayesian classifier (6.5%) and NTEE (4.9%)</a:t>
            </a:r>
            <a:endParaRPr sz="2400" dirty="0"/>
          </a:p>
          <a:p>
            <a:pPr marL="171450" lvl="0" indent="-1879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New samples of Boosting and Naïve Bayesian are significantly different from NTEE sample.</a:t>
            </a:r>
            <a:endParaRPr sz="2400" dirty="0"/>
          </a:p>
          <a:p>
            <a:pPr marL="171450" lvl="0" indent="-355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sz="2400" dirty="0"/>
          </a:p>
        </p:txBody>
      </p:sp>
      <p:sp>
        <p:nvSpPr>
          <p:cNvPr id="197" name="Google Shape;197;p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mo"/>
              <a:buNone/>
            </a:pPr>
            <a:r>
              <a:rPr lang="en-US" sz="900" b="0" i="0" u="none" strike="noStrike" cap="none">
                <a:solidFill>
                  <a:schemeClr val="dk1"/>
                </a:solidFill>
                <a:latin typeface="Arimo"/>
                <a:ea typeface="Arimo"/>
                <a:cs typeface="Arimo"/>
                <a:sym typeface="Arimo"/>
              </a:rPr>
              <a:t>1629</a:t>
            </a:r>
            <a:r>
              <a:rPr lang="en-US" sz="3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sz="4800"/>
              <a:t>Conclusion </a:t>
            </a:r>
            <a:endParaRPr sz="4800"/>
          </a:p>
        </p:txBody>
      </p:sp>
      <p:sp>
        <p:nvSpPr>
          <p:cNvPr id="203" name="Google Shape;203;p9"/>
          <p:cNvSpPr txBox="1"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879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A new classification algorithm using NPOs’ mission statements allow us to draw larger sample of “Housing &amp; Shelter” organizations compare to NTEE code.</a:t>
            </a:r>
            <a:endParaRPr sz="2400" dirty="0"/>
          </a:p>
          <a:p>
            <a:pPr marL="171450" lvl="0" indent="-1879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The mission statement have potential to improve traditional classification system of NPOs.</a:t>
            </a:r>
            <a:endParaRPr sz="2400" dirty="0"/>
          </a:p>
          <a:p>
            <a:pPr marL="171450" lvl="0" indent="-1879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New sample of Housing &amp; Shelter organizations are significantly different from NTEE sample. 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ad61cb610_0_12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700" cy="135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Conclusion(Cont’)</a:t>
            </a:r>
            <a:endParaRPr sz="4800"/>
          </a:p>
        </p:txBody>
      </p:sp>
      <p:sp>
        <p:nvSpPr>
          <p:cNvPr id="209" name="Google Shape;209;g6ad61cb610_0_12"/>
          <p:cNvSpPr txBox="1">
            <a:spLocks noGrp="1"/>
          </p:cNvSpPr>
          <p:nvPr>
            <p:ph type="body" idx="1"/>
          </p:nvPr>
        </p:nvSpPr>
        <p:spPr>
          <a:xfrm>
            <a:off x="857251" y="2057400"/>
            <a:ext cx="7404600" cy="403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8796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Limitations</a:t>
            </a:r>
            <a:endParaRPr sz="2400" dirty="0"/>
          </a:p>
          <a:p>
            <a:pPr marL="342900" lvl="1" indent="-198120" algn="l" rtl="0">
              <a:spcBef>
                <a:spcPts val="15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Use keywords to label organizations</a:t>
            </a:r>
            <a:endParaRPr sz="2400" dirty="0"/>
          </a:p>
          <a:p>
            <a:pPr marL="342900" lvl="1" indent="-198120" algn="l" rtl="0">
              <a:spcBef>
                <a:spcPts val="45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Only focus on ‘Housing &amp; Shelter’ organizations</a:t>
            </a:r>
            <a:endParaRPr sz="2400" dirty="0"/>
          </a:p>
          <a:p>
            <a:pPr marL="171450" lvl="0" indent="-187960" algn="l" rtl="0">
              <a:spcBef>
                <a:spcPts val="13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Next Step</a:t>
            </a:r>
            <a:endParaRPr sz="2400" dirty="0"/>
          </a:p>
          <a:p>
            <a:pPr marL="342900" lvl="1" indent="-198120" algn="l" rtl="0">
              <a:spcBef>
                <a:spcPts val="15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Identify outliers among the peer group using new classification system</a:t>
            </a:r>
          </a:p>
          <a:p>
            <a:pPr marL="0" indent="-312420">
              <a:spcBef>
                <a:spcPts val="150"/>
              </a:spcBef>
              <a:buSzPts val="2400"/>
            </a:pPr>
            <a:r>
              <a:rPr lang="en-US" altLang="zh-CN" sz="2600" dirty="0"/>
              <a:t>Contribution</a:t>
            </a:r>
            <a:r>
              <a:rPr lang="zh-CN" altLang="en-US" sz="2600" dirty="0"/>
              <a:t> </a:t>
            </a:r>
            <a:endParaRPr lang="en-US" altLang="zh-CN" sz="2600" dirty="0"/>
          </a:p>
          <a:p>
            <a:pPr marL="457200" lvl="1" indent="-312420">
              <a:buSzPts val="2400"/>
            </a:pPr>
            <a:r>
              <a:rPr lang="en-US" sz="2400" dirty="0"/>
              <a:t>Fundraising</a:t>
            </a:r>
          </a:p>
          <a:p>
            <a:pPr marL="457200" lvl="1" indent="-312420">
              <a:buSzPts val="2400"/>
            </a:pPr>
            <a:r>
              <a:rPr lang="en-US" sz="2400" dirty="0"/>
              <a:t>Donor</a:t>
            </a:r>
            <a:r>
              <a:rPr lang="zh-CN" altLang="en-US" sz="2400" dirty="0"/>
              <a:t> </a:t>
            </a:r>
            <a:r>
              <a:rPr lang="en-US" altLang="zh-CN" sz="2400" dirty="0"/>
              <a:t>relationship/</a:t>
            </a:r>
            <a:r>
              <a:rPr lang="zh-CN" altLang="en-US" sz="2400" dirty="0"/>
              <a:t> </a:t>
            </a:r>
            <a:r>
              <a:rPr lang="en-US" altLang="zh-CN" sz="2400" dirty="0"/>
              <a:t>social</a:t>
            </a:r>
            <a:r>
              <a:rPr lang="zh-CN" altLang="en-US" sz="2400" dirty="0"/>
              <a:t> </a:t>
            </a:r>
            <a:r>
              <a:rPr lang="en-US" altLang="zh-CN" sz="2400" dirty="0"/>
              <a:t>engagement</a:t>
            </a:r>
          </a:p>
          <a:p>
            <a:pPr marL="457200" lvl="1" indent="-312420">
              <a:buSzPts val="2400"/>
            </a:pPr>
            <a:r>
              <a:rPr lang="en-US" sz="2400" dirty="0"/>
              <a:t>Accountability</a:t>
            </a:r>
            <a:r>
              <a:rPr lang="zh-CN" altLang="en-US" sz="2400" dirty="0"/>
              <a:t> </a:t>
            </a:r>
            <a:r>
              <a:rPr lang="en-US" altLang="zh-CN" sz="2400" dirty="0"/>
              <a:t>and</a:t>
            </a:r>
            <a:r>
              <a:rPr lang="zh-CN" altLang="en-US" sz="2400" dirty="0"/>
              <a:t> </a:t>
            </a:r>
            <a:r>
              <a:rPr lang="en-US" altLang="zh-CN" sz="2400"/>
              <a:t>Transparency</a:t>
            </a:r>
            <a:endParaRPr lang="en-US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 txBox="1">
            <a:spLocks noGrp="1"/>
          </p:cNvSpPr>
          <p:nvPr>
            <p:ph type="title"/>
          </p:nvPr>
        </p:nvSpPr>
        <p:spPr>
          <a:xfrm>
            <a:off x="868680" y="1936066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orbel"/>
              <a:buNone/>
            </a:pPr>
            <a:r>
              <a:rPr lang="en-US" sz="6000" b="1"/>
              <a:t>Thank you</a:t>
            </a:r>
            <a:endParaRPr/>
          </a:p>
        </p:txBody>
      </p:sp>
      <p:sp>
        <p:nvSpPr>
          <p:cNvPr id="215" name="Google Shape;215;p10"/>
          <p:cNvSpPr txBox="1"/>
          <p:nvPr/>
        </p:nvSpPr>
        <p:spPr>
          <a:xfrm>
            <a:off x="2971801" y="3242409"/>
            <a:ext cx="302839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Please</a:t>
            </a:r>
            <a:r>
              <a:rPr lang="zh-CN" altLang="en-US" sz="1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altLang="zh-CN" sz="1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Contact</a:t>
            </a:r>
            <a:r>
              <a:rPr lang="zh-CN" altLang="en-US" sz="1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altLang="zh-CN" sz="1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Us: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Heejae Lee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3"/>
              </a:rPr>
              <a:t>heejae.erica.lee@rutgers.edu</a:t>
            </a:r>
            <a:endParaRPr lang="en-US" sz="1800" b="0" i="0" u="sng" strike="noStrike" cap="none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1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Xinxin</a:t>
            </a:r>
            <a:r>
              <a:rPr lang="zh-CN" altLang="en-US" sz="1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r>
              <a:rPr lang="en-US" altLang="zh-CN" sz="1800" b="0" i="0" u="none" strike="noStrike" cap="none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Wang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x</a:t>
            </a:r>
            <a:r>
              <a:rPr lang="en-US" altLang="zh-CN" sz="1800" dirty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  <a:hlinkClick r:id="rId4"/>
              </a:rPr>
              <a:t>w234@rutgers.edu</a:t>
            </a:r>
            <a:endParaRPr lang="en-US" altLang="zh-CN" sz="1800" dirty="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ad61cb610_0_7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700" cy="135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Agenda</a:t>
            </a:r>
            <a:endParaRPr/>
          </a:p>
        </p:txBody>
      </p:sp>
      <p:sp>
        <p:nvSpPr>
          <p:cNvPr id="95" name="Google Shape;95;g6ad61cb610_0_7"/>
          <p:cNvSpPr txBox="1">
            <a:spLocks noGrp="1"/>
          </p:cNvSpPr>
          <p:nvPr>
            <p:ph type="body" idx="1"/>
          </p:nvPr>
        </p:nvSpPr>
        <p:spPr>
          <a:xfrm>
            <a:off x="857251" y="2057400"/>
            <a:ext cx="7404600" cy="403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226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Motivation</a:t>
            </a:r>
            <a:endParaRPr sz="3000"/>
          </a:p>
          <a:p>
            <a:pPr marL="171450" lvl="0" indent="-226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Introduction</a:t>
            </a:r>
            <a:endParaRPr sz="3000"/>
          </a:p>
          <a:p>
            <a:pPr marL="171450" lvl="0" indent="-226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Data Collection</a:t>
            </a:r>
            <a:endParaRPr sz="3000"/>
          </a:p>
          <a:p>
            <a:pPr marL="171450" lvl="0" indent="-226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Data Preprocessing</a:t>
            </a:r>
            <a:endParaRPr sz="3000"/>
          </a:p>
          <a:p>
            <a:pPr marL="171450" lvl="0" indent="-226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Methodology</a:t>
            </a:r>
            <a:endParaRPr sz="3000"/>
          </a:p>
          <a:p>
            <a:pPr marL="171450" lvl="0" indent="-226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Result</a:t>
            </a:r>
            <a:endParaRPr sz="3000"/>
          </a:p>
          <a:p>
            <a:pPr marL="171450" lvl="0" indent="-226059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Conclusion</a:t>
            </a:r>
            <a:endParaRPr sz="3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5bc4ec1b3_0_0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700" cy="135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Motivation </a:t>
            </a:r>
            <a:endParaRPr sz="4800"/>
          </a:p>
        </p:txBody>
      </p:sp>
      <p:sp>
        <p:nvSpPr>
          <p:cNvPr id="101" name="Google Shape;101;g65bc4ec1b3_0_0"/>
          <p:cNvSpPr txBox="1">
            <a:spLocks noGrp="1"/>
          </p:cNvSpPr>
          <p:nvPr>
            <p:ph type="body" idx="1"/>
          </p:nvPr>
        </p:nvSpPr>
        <p:spPr>
          <a:xfrm>
            <a:off x="857251" y="2057400"/>
            <a:ext cx="7404600" cy="403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879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According to the National Center for Charitable Statistics (NCCS), there are more than 1.5 million nonprofit organizations registered in the United States (McKeever, 2018).</a:t>
            </a:r>
            <a:endParaRPr sz="2400"/>
          </a:p>
          <a:p>
            <a:pPr marL="171450" lvl="0" indent="-1879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Form 990 (officially, the "Return of Organization Exempt From Income Tax") is </a:t>
            </a:r>
            <a:r>
              <a:rPr lang="en-US" sz="2400">
                <a:uFill>
                  <a:noFill/>
                </a:uFill>
                <a:hlinkClick r:id="rId3"/>
              </a:rPr>
              <a:t>Internal Revenue Service form</a:t>
            </a:r>
            <a:r>
              <a:rPr lang="en-US" sz="2400"/>
              <a:t> that provides the public with financial information about a nonprofit organization (Public Information).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700" cy="13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sz="4800"/>
              <a:t>Introduction</a:t>
            </a:r>
            <a:endParaRPr sz="4800"/>
          </a:p>
        </p:txBody>
      </p:sp>
      <p:sp>
        <p:nvSpPr>
          <p:cNvPr id="107" name="Google Shape;107;p2"/>
          <p:cNvSpPr txBox="1">
            <a:spLocks noGrp="1"/>
          </p:cNvSpPr>
          <p:nvPr>
            <p:ph type="body" idx="1"/>
          </p:nvPr>
        </p:nvSpPr>
        <p:spPr>
          <a:xfrm>
            <a:off x="857251" y="2057400"/>
            <a:ext cx="74046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71450" lvl="0" indent="-1879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Comparing the entity with peer benchmark can provide better understanding of the entity’s performance.</a:t>
            </a:r>
            <a:endParaRPr sz="2400" dirty="0"/>
          </a:p>
          <a:p>
            <a:pPr marL="171450" lvl="0" indent="-1879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For NPOs, NTEE (National Taxonomy of Exempt Entities) classification is widely used.</a:t>
            </a:r>
            <a:endParaRPr sz="2400" dirty="0"/>
          </a:p>
          <a:p>
            <a:pPr marL="171450" lvl="0" indent="-1879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Some researchers argue that the NTEE system works poorly in terms of identifying NPOs pursuing similar objectives.</a:t>
            </a:r>
            <a:endParaRPr sz="2400" dirty="0"/>
          </a:p>
          <a:p>
            <a:pPr marL="548640" lvl="2" indent="-17272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Around 14% of the non-profit organizations are classified as ‘Human Service (P)’ organization.</a:t>
            </a:r>
            <a:endParaRPr sz="2000" dirty="0"/>
          </a:p>
          <a:p>
            <a:pPr marL="548640" lvl="2" indent="-17272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 Only 42 out of 277 nonprofit organizations provide homeless housing in Washington are actually coded as “Housing &amp; Shelter</a:t>
            </a:r>
            <a:r>
              <a:rPr lang="zh-CN" altLang="en-US" sz="2000" dirty="0"/>
              <a:t> </a:t>
            </a:r>
            <a:r>
              <a:rPr lang="en-US" altLang="zh-CN" sz="2000" dirty="0"/>
              <a:t>(L)</a:t>
            </a:r>
            <a:r>
              <a:rPr lang="en-US" sz="2000" dirty="0"/>
              <a:t>” organizations by the NTEE system.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50"/>
              </a:spcBef>
              <a:spcAft>
                <a:spcPts val="0"/>
              </a:spcAft>
              <a:buNone/>
            </a:pPr>
            <a:endParaRPr sz="2600" dirty="0"/>
          </a:p>
          <a:p>
            <a:pPr marL="3429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5bc4ec1b3_1_11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700" cy="135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sz="4800"/>
              <a:t>Introduction (Cont’)</a:t>
            </a:r>
            <a:endParaRPr sz="4800"/>
          </a:p>
        </p:txBody>
      </p:sp>
      <p:sp>
        <p:nvSpPr>
          <p:cNvPr id="113" name="Google Shape;113;g65bc4ec1b3_1_11"/>
          <p:cNvSpPr txBox="1">
            <a:spLocks noGrp="1"/>
          </p:cNvSpPr>
          <p:nvPr>
            <p:ph type="body" idx="1"/>
          </p:nvPr>
        </p:nvSpPr>
        <p:spPr>
          <a:xfrm>
            <a:off x="857251" y="2057400"/>
            <a:ext cx="7404600" cy="4038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87960" algn="l" rtl="0">
              <a:spcBef>
                <a:spcPts val="13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The mission statements of NPOs have the potential to improve the nonprofit classification system from the accountability perspective.</a:t>
            </a:r>
            <a:endParaRPr sz="2400" dirty="0"/>
          </a:p>
          <a:p>
            <a:pPr marL="171450" lvl="0" indent="-18796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The purpose of this study is to design a new classifying system for NPOs with the textual content of their mission statement.</a:t>
            </a:r>
            <a:endParaRPr sz="2400" dirty="0"/>
          </a:p>
          <a:p>
            <a:pPr marL="171450" lvl="0" indent="-187960" algn="l" rtl="0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The new classification will allow the information users to evaluate effectiveness and efficiency of the non-profit organizations.</a:t>
            </a:r>
            <a:endParaRPr sz="24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/>
              <a:t>Data Collection</a:t>
            </a:r>
            <a:endParaRPr/>
          </a:p>
        </p:txBody>
      </p:sp>
      <p:sp>
        <p:nvSpPr>
          <p:cNvPr id="119" name="Google Shape;119;p3"/>
          <p:cNvSpPr txBox="1"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879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Collect filed Form 990 of nonprofit organizations for tax year 2016 from the Amazon Web Services (AWS) database</a:t>
            </a:r>
            <a:endParaRPr sz="2400"/>
          </a:p>
          <a:p>
            <a:pPr marL="171450" lvl="0" indent="-1879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Link Form 990 database and “Current Master NTEE Lookup file” from NCCS Data Archives using Employer Identification Number (EIN)</a:t>
            </a:r>
            <a:endParaRPr sz="2400"/>
          </a:p>
          <a:p>
            <a:pPr marL="171450" lvl="0" indent="-1879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Use Form 990 Part I Summary Question 1 as a mission statement (If it’s not available, use Part III Question 1 instead.)</a:t>
            </a:r>
            <a:endParaRPr sz="2400"/>
          </a:p>
        </p:txBody>
      </p:sp>
      <p:grpSp>
        <p:nvGrpSpPr>
          <p:cNvPr id="120" name="Google Shape;120;p3"/>
          <p:cNvGrpSpPr/>
          <p:nvPr/>
        </p:nvGrpSpPr>
        <p:grpSpPr>
          <a:xfrm>
            <a:off x="377575" y="1850900"/>
            <a:ext cx="8229844" cy="4038601"/>
            <a:chOff x="498675" y="351675"/>
            <a:chExt cx="8229844" cy="4038601"/>
          </a:xfrm>
        </p:grpSpPr>
        <p:pic>
          <p:nvPicPr>
            <p:cNvPr id="121" name="Google Shape;121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498675" y="351675"/>
              <a:ext cx="8229844" cy="40386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2" name="Google Shape;122;p3"/>
            <p:cNvSpPr/>
            <p:nvPr/>
          </p:nvSpPr>
          <p:spPr>
            <a:xfrm>
              <a:off x="1211350" y="3690825"/>
              <a:ext cx="7280700" cy="561600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65bc4ec1b3_1_0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700" cy="1356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Data Collection (Cont’)</a:t>
            </a:r>
            <a:endParaRPr/>
          </a:p>
        </p:txBody>
      </p:sp>
      <p:graphicFrame>
        <p:nvGraphicFramePr>
          <p:cNvPr id="128" name="Google Shape;128;g65bc4ec1b3_1_0"/>
          <p:cNvGraphicFramePr/>
          <p:nvPr/>
        </p:nvGraphicFramePr>
        <p:xfrm>
          <a:off x="857250" y="2057400"/>
          <a:ext cx="7356775" cy="2790063"/>
        </p:xfrm>
        <a:graphic>
          <a:graphicData uri="http://schemas.openxmlformats.org/drawingml/2006/table">
            <a:tbl>
              <a:tblPr firstRow="1" firstCol="1" bandRow="1">
                <a:noFill/>
                <a:tableStyleId>{FA14E0EE-AF3A-45D8-9EDE-8F3AF4A5BF72}</a:tableStyleId>
              </a:tblPr>
              <a:tblGrid>
                <a:gridCol w="572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 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475" marR="884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Numbers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475" marR="8847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Whole Population from Form 990 database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475" marR="88475" marT="0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80,631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475" marR="884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4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Not available in Current Master NTEE Lookup file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475" marR="88475" marT="0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4,847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475" marR="8847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Duplicate EIN code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475" marR="88475" marT="0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239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475" marR="8847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‘see schedule’ in the mission statement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475" marR="88475" marT="0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8</a:t>
                      </a:r>
                      <a:r>
                        <a:rPr lang="en-US" sz="2000"/>
                        <a:t>79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475" marR="8847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‘attachment’ in the mission statement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475" marR="88475" marT="0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4</a:t>
                      </a:r>
                      <a:r>
                        <a:rPr lang="en-US" sz="2000"/>
                        <a:t>8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475" marR="8847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rbel"/>
                        <a:buNone/>
                      </a:pPr>
                      <a:r>
                        <a:rPr lang="en-US" sz="2000" u="none" strike="noStrike" cap="none"/>
                        <a:t>‘501’ in the mission statement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475" marR="88475" marT="0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Corbel"/>
                        <a:buNone/>
                      </a:pPr>
                      <a:r>
                        <a:rPr lang="en-US" sz="2000" u="none" strike="noStrike" cap="none"/>
                        <a:t>1,0</a:t>
                      </a:r>
                      <a:r>
                        <a:rPr lang="en-US" sz="2000"/>
                        <a:t>32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475" marR="8847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Mission Statement is Missing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475" marR="88475" marT="0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/>
                        <a:t>2</a:t>
                      </a:r>
                      <a:endParaRPr sz="20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475" marR="8847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0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980000"/>
                          </a:solidFill>
                        </a:rPr>
                        <a:t>Final Sample Size</a:t>
                      </a:r>
                      <a:endParaRPr sz="2000" u="none" strike="noStrike" cap="none">
                        <a:solidFill>
                          <a:srgbClr val="98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475" marR="88475" marT="0" marB="0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u="none" strike="noStrike" cap="none">
                          <a:solidFill>
                            <a:srgbClr val="980000"/>
                          </a:solidFill>
                        </a:rPr>
                        <a:t>73,</a:t>
                      </a:r>
                      <a:r>
                        <a:rPr lang="en-US" sz="2000">
                          <a:solidFill>
                            <a:srgbClr val="980000"/>
                          </a:solidFill>
                        </a:rPr>
                        <a:t>5</a:t>
                      </a:r>
                      <a:r>
                        <a:rPr lang="en-US" sz="2000" u="none" strike="noStrike" cap="none">
                          <a:solidFill>
                            <a:srgbClr val="980000"/>
                          </a:solidFill>
                        </a:rPr>
                        <a:t>8</a:t>
                      </a:r>
                      <a:r>
                        <a:rPr lang="en-US" sz="2000">
                          <a:solidFill>
                            <a:srgbClr val="980000"/>
                          </a:solidFill>
                        </a:rPr>
                        <a:t>4</a:t>
                      </a:r>
                      <a:endParaRPr sz="2000" u="none" strike="noStrike" cap="none">
                        <a:solidFill>
                          <a:srgbClr val="98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8475" marR="8847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4"/>
          <p:cNvGrpSpPr/>
          <p:nvPr/>
        </p:nvGrpSpPr>
        <p:grpSpPr>
          <a:xfrm>
            <a:off x="1205520" y="2037651"/>
            <a:ext cx="6732959" cy="2782697"/>
            <a:chOff x="458174" y="1743"/>
            <a:chExt cx="6732959" cy="2782697"/>
          </a:xfrm>
        </p:grpSpPr>
        <p:sp>
          <p:nvSpPr>
            <p:cNvPr id="134" name="Google Shape;134;p4"/>
            <p:cNvSpPr/>
            <p:nvPr/>
          </p:nvSpPr>
          <p:spPr>
            <a:xfrm>
              <a:off x="2402316" y="539806"/>
              <a:ext cx="416966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0000" cap="flat" cmpd="sng">
              <a:solidFill>
                <a:srgbClr val="3E8AB3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 txBox="1"/>
            <p:nvPr/>
          </p:nvSpPr>
          <p:spPr>
            <a:xfrm>
              <a:off x="2599610" y="583288"/>
              <a:ext cx="22378" cy="4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orbe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458174" y="1743"/>
              <a:ext cx="1945942" cy="1167565"/>
            </a:xfrm>
            <a:prstGeom prst="rect">
              <a:avLst/>
            </a:prstGeom>
            <a:solidFill>
              <a:srgbClr val="3E8AB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 txBox="1"/>
            <p:nvPr/>
          </p:nvSpPr>
          <p:spPr>
            <a:xfrm>
              <a:off x="458174" y="1743"/>
              <a:ext cx="1945942" cy="1167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77800" rIns="177800" bIns="177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orbel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Mission Statement</a:t>
              </a:r>
              <a:endParaRPr sz="2500" b="0" i="0" u="none" strike="noStrike" cap="none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4795825" y="539806"/>
              <a:ext cx="416966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0000" cap="flat" cmpd="sng">
              <a:solidFill>
                <a:srgbClr val="3CBFA0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 txBox="1"/>
            <p:nvPr/>
          </p:nvSpPr>
          <p:spPr>
            <a:xfrm>
              <a:off x="4993119" y="583288"/>
              <a:ext cx="22378" cy="4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orbe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851682" y="1743"/>
              <a:ext cx="1945942" cy="1167565"/>
            </a:xfrm>
            <a:prstGeom prst="rect">
              <a:avLst/>
            </a:prstGeom>
            <a:solidFill>
              <a:srgbClr val="3DBDAD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 txBox="1"/>
            <p:nvPr/>
          </p:nvSpPr>
          <p:spPr>
            <a:xfrm>
              <a:off x="2851682" y="1743"/>
              <a:ext cx="1945942" cy="1167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77800" rIns="177800" bIns="177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orbel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Remove numbers</a:t>
              </a: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1431145" y="1167508"/>
              <a:ext cx="4787017" cy="4169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4921"/>
                  </a:lnTo>
                  <a:lnTo>
                    <a:pt x="0" y="64921"/>
                  </a:lnTo>
                  <a:lnTo>
                    <a:pt x="0" y="120000"/>
                  </a:lnTo>
                </a:path>
              </a:pathLst>
            </a:custGeom>
            <a:noFill/>
            <a:ln w="10000" cap="flat" cmpd="sng">
              <a:solidFill>
                <a:srgbClr val="3EC856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 txBox="1"/>
            <p:nvPr/>
          </p:nvSpPr>
          <p:spPr>
            <a:xfrm>
              <a:off x="3704456" y="1373754"/>
              <a:ext cx="240394" cy="4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orbe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5245191" y="1743"/>
              <a:ext cx="1945942" cy="1167565"/>
            </a:xfrm>
            <a:prstGeom prst="rect">
              <a:avLst/>
            </a:prstGeom>
            <a:solidFill>
              <a:srgbClr val="3CC57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 txBox="1"/>
            <p:nvPr/>
          </p:nvSpPr>
          <p:spPr>
            <a:xfrm>
              <a:off x="5245191" y="1743"/>
              <a:ext cx="1945942" cy="1167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77800" rIns="177800" bIns="177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orbel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Remove punctuation</a:t>
              </a: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402316" y="2154937"/>
              <a:ext cx="416966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0000" cap="flat" cmpd="sng">
              <a:solidFill>
                <a:srgbClr val="7DD140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2599610" y="2198420"/>
              <a:ext cx="22378" cy="4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orbe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458174" y="1616875"/>
              <a:ext cx="1945942" cy="1167565"/>
            </a:xfrm>
            <a:prstGeom prst="rect">
              <a:avLst/>
            </a:prstGeom>
            <a:solidFill>
              <a:srgbClr val="48CB3F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 txBox="1"/>
            <p:nvPr/>
          </p:nvSpPr>
          <p:spPr>
            <a:xfrm>
              <a:off x="458174" y="1616875"/>
              <a:ext cx="1945942" cy="1167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77800" rIns="177800" bIns="177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orbel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Remove stop words</a:t>
              </a: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4795825" y="2154937"/>
              <a:ext cx="416966" cy="914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0000" cap="flat" cmpd="sng">
              <a:solidFill>
                <a:srgbClr val="D7D444"/>
              </a:solidFill>
              <a:prstDash val="solid"/>
              <a:round/>
              <a:headEnd type="none" w="sm" len="sm"/>
              <a:tailEnd type="stealth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 txBox="1"/>
            <p:nvPr/>
          </p:nvSpPr>
          <p:spPr>
            <a:xfrm>
              <a:off x="4993119" y="2198420"/>
              <a:ext cx="22378" cy="44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orbel"/>
                <a:buNone/>
              </a:pPr>
              <a:endParaRPr sz="5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851682" y="1616875"/>
              <a:ext cx="1945942" cy="1167565"/>
            </a:xfrm>
            <a:prstGeom prst="rect">
              <a:avLst/>
            </a:prstGeom>
            <a:solidFill>
              <a:srgbClr val="90D24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 txBox="1"/>
            <p:nvPr/>
          </p:nvSpPr>
          <p:spPr>
            <a:xfrm>
              <a:off x="2851682" y="1616875"/>
              <a:ext cx="1945942" cy="1167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77800" rIns="177800" bIns="177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orbel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Stemming words</a:t>
              </a: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5245191" y="1616875"/>
              <a:ext cx="1945942" cy="1167565"/>
            </a:xfrm>
            <a:prstGeom prst="rect">
              <a:avLst/>
            </a:prstGeom>
            <a:solidFill>
              <a:srgbClr val="D7D44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 txBox="1"/>
            <p:nvPr/>
          </p:nvSpPr>
          <p:spPr>
            <a:xfrm>
              <a:off x="5245191" y="1616875"/>
              <a:ext cx="1945942" cy="11675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800" tIns="177800" rIns="177800" bIns="177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orbel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Corbel"/>
                  <a:ea typeface="Corbel"/>
                  <a:cs typeface="Corbel"/>
                  <a:sym typeface="Corbel"/>
                </a:rPr>
                <a:t>Convert to vectors</a:t>
              </a:r>
              <a:endParaRPr/>
            </a:p>
          </p:txBody>
        </p:sp>
      </p:grpSp>
      <p:sp>
        <p:nvSpPr>
          <p:cNvPr id="156" name="Google Shape;156;p4"/>
          <p:cNvSpPr txBox="1"/>
          <p:nvPr/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t>Data Preprocessing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/>
          <p:cNvSpPr txBox="1"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sz="4800"/>
              <a:t>Methodology</a:t>
            </a:r>
            <a:endParaRPr sz="4800"/>
          </a:p>
        </p:txBody>
      </p:sp>
      <p:sp>
        <p:nvSpPr>
          <p:cNvPr id="162" name="Google Shape;162;p5"/>
          <p:cNvSpPr txBox="1"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450" lvl="0" indent="-1879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Randomly split the data into training (80%) and test (20%) data </a:t>
            </a:r>
            <a:endParaRPr sz="2400" dirty="0"/>
          </a:p>
          <a:p>
            <a:pPr marL="342900" lvl="1" indent="-172720" algn="l" rtl="0">
              <a:spcBef>
                <a:spcPts val="15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Training data (Total 58,867 entities) and Test data (Total 14,717 entities) </a:t>
            </a:r>
            <a:endParaRPr sz="2000" dirty="0"/>
          </a:p>
          <a:p>
            <a:pPr marL="342900" lvl="1" indent="-172720" algn="l" rtl="0">
              <a:spcBef>
                <a:spcPts val="3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For testing sample, total 1,785 entities are labeled as ‘Housing &amp; Shelter’ organizations. (1,070 entities are classified as  ‘L’ organizations)</a:t>
            </a:r>
            <a:endParaRPr sz="2000" dirty="0"/>
          </a:p>
          <a:p>
            <a:pPr marL="171450" lvl="0" indent="-1879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Focus on Housing &amp; Shelter Organizations (NTEE ‘L’)</a:t>
            </a:r>
            <a:endParaRPr sz="2400" dirty="0"/>
          </a:p>
          <a:p>
            <a:pPr marL="171450" lvl="0" indent="-1879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Use keywords to label the mission statement</a:t>
            </a:r>
            <a:endParaRPr sz="2400" dirty="0"/>
          </a:p>
          <a:p>
            <a:pPr marL="171450" lvl="0" indent="-1879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Use two machine learning algorithm</a:t>
            </a:r>
            <a:r>
              <a:rPr lang="en-US" altLang="zh-CN" sz="2400" dirty="0"/>
              <a:t>s</a:t>
            </a:r>
            <a:r>
              <a:rPr lang="en-US" sz="2400" dirty="0"/>
              <a:t> (Boosting classifier and Naïve Bayesian classifier) </a:t>
            </a:r>
            <a:endParaRPr b="1" dirty="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  <a:p>
            <a:pPr marL="3429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1030</Words>
  <Application>Microsoft Macintosh PowerPoint</Application>
  <PresentationFormat>On-screen Show (4:3)</PresentationFormat>
  <Paragraphs>250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Times New Roman</vt:lpstr>
      <vt:lpstr>Arimo</vt:lpstr>
      <vt:lpstr>Corbel</vt:lpstr>
      <vt:lpstr>Arial</vt:lpstr>
      <vt:lpstr>Basis</vt:lpstr>
      <vt:lpstr>DESIGNING A CLASSIFYING SYSTEM FOR NON-PROFIT ORGANIZATION  WITH TEXTUAL CONTENTS IN THE MISSION STATEMENT</vt:lpstr>
      <vt:lpstr>Agenda</vt:lpstr>
      <vt:lpstr>Motivation </vt:lpstr>
      <vt:lpstr>Introduction</vt:lpstr>
      <vt:lpstr>Introduction (Cont’)</vt:lpstr>
      <vt:lpstr>Data Collection</vt:lpstr>
      <vt:lpstr>Data Collection (Cont’)</vt:lpstr>
      <vt:lpstr>PowerPoint Presentation</vt:lpstr>
      <vt:lpstr>Methodology</vt:lpstr>
      <vt:lpstr>Methodology (Cont’)</vt:lpstr>
      <vt:lpstr>Result - Classification Report </vt:lpstr>
      <vt:lpstr>Result - Confusion Matrix </vt:lpstr>
      <vt:lpstr>Result - Comparison Analysis</vt:lpstr>
      <vt:lpstr>Result - summary</vt:lpstr>
      <vt:lpstr>Conclusion </vt:lpstr>
      <vt:lpstr>Conclusion(Cont’)</vt:lpstr>
      <vt:lpstr>Thank you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A CLASSIFYING SYSTEM FOR NON-PROFIT ORGANIZATION  WITH TEXTUAL CONTENTS IN THE MISSION STATEMENT</dc:title>
  <dc:creator>희재 이</dc:creator>
  <cp:lastModifiedBy>Carol Wang</cp:lastModifiedBy>
  <cp:revision>4</cp:revision>
  <dcterms:created xsi:type="dcterms:W3CDTF">2019-07-24T19:48:16Z</dcterms:created>
  <dcterms:modified xsi:type="dcterms:W3CDTF">2019-11-09T17:33:32Z</dcterms:modified>
</cp:coreProperties>
</file>